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12" r:id="rId1"/>
  </p:sldMasterIdLst>
  <p:notesMasterIdLst>
    <p:notesMasterId r:id="rId27"/>
  </p:notesMasterIdLst>
  <p:sldIdLst>
    <p:sldId id="256" r:id="rId2"/>
    <p:sldId id="276" r:id="rId3"/>
    <p:sldId id="277" r:id="rId4"/>
    <p:sldId id="278" r:id="rId5"/>
    <p:sldId id="280" r:id="rId6"/>
    <p:sldId id="282" r:id="rId7"/>
    <p:sldId id="281" r:id="rId8"/>
    <p:sldId id="283" r:id="rId9"/>
    <p:sldId id="285" r:id="rId10"/>
    <p:sldId id="284" r:id="rId11"/>
    <p:sldId id="286" r:id="rId12"/>
    <p:sldId id="287" r:id="rId13"/>
    <p:sldId id="290" r:id="rId14"/>
    <p:sldId id="288" r:id="rId15"/>
    <p:sldId id="291" r:id="rId16"/>
    <p:sldId id="292" r:id="rId17"/>
    <p:sldId id="293" r:id="rId18"/>
    <p:sldId id="294" r:id="rId19"/>
    <p:sldId id="295" r:id="rId20"/>
    <p:sldId id="296" r:id="rId21"/>
    <p:sldId id="297" r:id="rId22"/>
    <p:sldId id="279" r:id="rId23"/>
    <p:sldId id="289" r:id="rId24"/>
    <p:sldId id="298" r:id="rId25"/>
    <p:sldId id="299" r:id="rId2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9744" autoAdjust="0"/>
    <p:restoredTop sz="83935" autoAdjust="0"/>
  </p:normalViewPr>
  <p:slideViewPr>
    <p:cSldViewPr>
      <p:cViewPr>
        <p:scale>
          <a:sx n="60" d="100"/>
          <a:sy n="60" d="100"/>
        </p:scale>
        <p:origin x="-3084" y="-90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EA356E-B55F-426B-BBDF-73D178AFAB75}" type="datetimeFigureOut">
              <a:rPr lang="en-US" smtClean="0"/>
              <a:t>11/6/2013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97460A-DFBC-4C31-AC6D-BB55BFF592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9959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Primary</a:t>
            </a:r>
            <a:r>
              <a:rPr lang="en-US" baseline="0" dirty="0" smtClean="0"/>
              <a:t> hand design notes:</a:t>
            </a:r>
          </a:p>
          <a:p>
            <a:r>
              <a:rPr lang="en-US" baseline="0" dirty="0" smtClean="0"/>
              <a:t>Run by 4 cables—initially it was to be run by 5 but this was simplified due to panel comments</a:t>
            </a:r>
          </a:p>
          <a:p>
            <a:r>
              <a:rPr lang="en-US" baseline="0" dirty="0" smtClean="0"/>
              <a:t>Grip will be sensed via encoders—initially it was thought that the encoders would be necessary to maintain accuracy, this will be addressed later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97460A-DFBC-4C31-AC6D-BB55BFF5921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0911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Tolerance</a:t>
            </a:r>
            <a:r>
              <a:rPr lang="en-US" baseline="0" dirty="0" smtClean="0"/>
              <a:t> was set to .5, well above the .04 mm that 3d printers should be capable of, but of course real life often isn’t like simulations.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To be fair part of this is the quality of the plastic here. This plastic was</a:t>
            </a:r>
            <a:r>
              <a:rPr lang="en-US" baseline="0" dirty="0" smtClean="0"/>
              <a:t> extruded at too high a temperature, which accounts for a lot of the “goopy” appearance (as well as some of the slop in the dimensions)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97460A-DFBC-4C31-AC6D-BB55BFF5921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5744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97460A-DFBC-4C31-AC6D-BB55BFF59215}" type="slidenum">
              <a:rPr lang="en-US" smtClean="0">
                <a:solidFill>
                  <a:prstClr val="black"/>
                </a:solidFill>
              </a:rPr>
              <a:pPr/>
              <a:t>18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05744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97460A-DFBC-4C31-AC6D-BB55BFF59215}" type="slidenum">
              <a:rPr lang="en-US" smtClean="0">
                <a:solidFill>
                  <a:prstClr val="black"/>
                </a:solidFill>
              </a:rPr>
              <a:pPr/>
              <a:t>19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05744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97460A-DFBC-4C31-AC6D-BB55BFF5921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5744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97460A-DFBC-4C31-AC6D-BB55BFF5921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5744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97460A-DFBC-4C31-AC6D-BB55BFF5921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0431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97460A-DFBC-4C31-AC6D-BB55BFF5921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0911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As another “Common sense” adjustment, the encoders</a:t>
            </a:r>
            <a:r>
              <a:rPr lang="en-US" baseline="0" dirty="0" smtClean="0"/>
              <a:t> were eliminated because it was clear that the fingers would not need that level of </a:t>
            </a:r>
            <a:r>
              <a:rPr lang="en-US" baseline="0" dirty="0" err="1" smtClean="0"/>
              <a:t>percision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97460A-DFBC-4C31-AC6D-BB55BFF5921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1597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97460A-DFBC-4C31-AC6D-BB55BFF5921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8102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97460A-DFBC-4C31-AC6D-BB55BFF5921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834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97460A-DFBC-4C31-AC6D-BB55BFF5921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834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97460A-DFBC-4C31-AC6D-BB55BFF5921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834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“Applied stress is greater than yield strength” was chosen because if the joint</a:t>
            </a:r>
            <a:r>
              <a:rPr lang="en-US" baseline="0" dirty="0" smtClean="0"/>
              <a:t> pins are bent, then they are useless (they don’t just have to be sheared off)</a:t>
            </a:r>
            <a:endParaRPr lang="en-US" dirty="0" smtClean="0"/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Pins were analyzed at base</a:t>
            </a:r>
            <a:r>
              <a:rPr lang="en-US" baseline="0" dirty="0" smtClean="0"/>
              <a:t> only </a:t>
            </a:r>
            <a:r>
              <a:rPr lang="en-US" baseline="0" dirty="0" smtClean="0"/>
              <a:t>because</a:t>
            </a:r>
            <a:r>
              <a:rPr lang="en-US" dirty="0" smtClean="0"/>
              <a:t> base incurs the largest stress due to the fact that it has the whole finger acting as a moment arm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97460A-DFBC-4C31-AC6D-BB55BFF5921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8102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97460A-DFBC-4C31-AC6D-BB55BFF5921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5744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97460A-DFBC-4C31-AC6D-BB55BFF5921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5744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8DEE8-7A87-4E01-8ADE-4C49CDD43F74}" type="datetime1">
              <a:rPr lang="en-US" smtClean="0"/>
              <a:pPr/>
              <a:t>11/6/2013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F7886C9C-DC18-4195-8FD5-A50AA931D419}" type="slidenum">
              <a:rPr lang="en-US" smtClean="0"/>
              <a:pPr algn="r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F9461-E3EB-40CD-B93F-E5CBBBD8E0BA}" type="datetimeFigureOut">
              <a:rPr lang="en-US" smtClean="0"/>
              <a:pPr/>
              <a:t>11/6/2013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A7543-9AAE-4E9F-B28C-4FCCFD07D4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78FA3-38AD-400D-A4D2-18E8EF129E5F}" type="datetime1">
              <a:rPr lang="en-US" smtClean="0"/>
              <a:pPr/>
              <a:t>11/6/2013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86C9C-DC18-4195-8FD5-A50AA931D41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EFF424-F111-43CB-9C75-D52325012943}" type="datetime1">
              <a:rPr lang="en-US" smtClean="0"/>
              <a:pPr/>
              <a:t>11/6/2013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86C9C-DC18-4195-8FD5-A50AA931D41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8BBF0-342D-409A-9C0A-B1B451E92883}" type="datetime1">
              <a:rPr lang="en-US" smtClean="0"/>
              <a:pPr/>
              <a:t>11/6/2013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F7886C9C-DC18-4195-8FD5-A50AA931D419}" type="slidenum">
              <a:rPr lang="en-US" smtClean="0"/>
              <a:pPr algn="r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5DA190-4BDC-4D39-B5BB-A14B3E8B1B3D}" type="datetime1">
              <a:rPr lang="en-US" smtClean="0"/>
              <a:pPr/>
              <a:t>11/6/2013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86C9C-DC18-4195-8FD5-A50AA931D41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D52F2-9B11-4FC0-9217-7D20B3AC9849}" type="datetime1">
              <a:rPr lang="en-US" smtClean="0"/>
              <a:pPr/>
              <a:t>11/6/2013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86C9C-DC18-4195-8FD5-A50AA931D419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13737-8506-438E-ABC0-0BE7E06DCCA6}" type="datetime1">
              <a:rPr lang="en-US" smtClean="0"/>
              <a:pPr/>
              <a:t>11/6/2013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86C9C-DC18-4195-8FD5-A50AA931D41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D58AA-1C84-40C9-BFEE-631CCB17636C}" type="datetime1">
              <a:rPr lang="en-US" smtClean="0"/>
              <a:pPr/>
              <a:t>11/6/2013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86C9C-DC18-4195-8FD5-A50AA931D41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542C1-4E96-413B-B72E-6C4B39D85C9D}" type="datetime1">
              <a:rPr lang="en-US" smtClean="0"/>
              <a:pPr/>
              <a:t>11/6/2013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86C9C-DC18-4195-8FD5-A50AA931D419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542AA2-D442-471A-9D69-80392E1E581D}" type="datetime1">
              <a:rPr lang="en-US" smtClean="0"/>
              <a:pPr/>
              <a:t>11/6/2013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86C9C-DC18-4195-8FD5-A50AA931D41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EC43563C-D9B3-4432-B336-144C997D6215}" type="datetime1">
              <a:rPr lang="en-US" smtClean="0"/>
              <a:pPr/>
              <a:t>11/6/2013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pPr algn="r"/>
            <a:fld id="{F7886C9C-DC18-4195-8FD5-A50AA931D419}" type="slidenum">
              <a:rPr lang="en-US" smtClean="0"/>
              <a:pPr algn="r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13" r:id="rId1"/>
    <p:sldLayoutId id="2147483914" r:id="rId2"/>
    <p:sldLayoutId id="2147483915" r:id="rId3"/>
    <p:sldLayoutId id="2147483916" r:id="rId4"/>
    <p:sldLayoutId id="2147483917" r:id="rId5"/>
    <p:sldLayoutId id="2147483918" r:id="rId6"/>
    <p:sldLayoutId id="2147483919" r:id="rId7"/>
    <p:sldLayoutId id="2147483920" r:id="rId8"/>
    <p:sldLayoutId id="2147483921" r:id="rId9"/>
    <p:sldLayoutId id="2147483922" r:id="rId10"/>
    <p:sldLayoutId id="2147483923" r:id="rId11"/>
  </p:sldLayoutIdLst>
  <p:hf hdr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sz="6600" dirty="0" smtClean="0"/>
              <a:t>3d-Printed Granular Jamming Hand</a:t>
            </a:r>
            <a:endParaRPr lang="en-US" sz="6600" dirty="0"/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457200" y="4800600"/>
            <a:ext cx="6858000" cy="1524000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Melissa </a:t>
            </a:r>
            <a:r>
              <a:rPr lang="en-US" dirty="0" err="1"/>
              <a:t>Indoe</a:t>
            </a:r>
            <a:endParaRPr lang="en-US" dirty="0"/>
          </a:p>
          <a:p>
            <a:r>
              <a:rPr lang="en-US" dirty="0"/>
              <a:t>Chris Kang</a:t>
            </a:r>
          </a:p>
          <a:p>
            <a:r>
              <a:rPr lang="en-US" dirty="0"/>
              <a:t>Sean Phelan</a:t>
            </a:r>
          </a:p>
          <a:p>
            <a:r>
              <a:rPr lang="en-US" dirty="0" smtClean="0"/>
              <a:t>Maggie Serra</a:t>
            </a:r>
          </a:p>
          <a:p>
            <a:r>
              <a:rPr lang="en-US" dirty="0" smtClean="0"/>
              <a:t>Chris Wallace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F7886C9C-DC18-4195-8FD5-A50AA931D419}" type="slidenum">
              <a:rPr lang="en-US" smtClean="0"/>
              <a:pPr algn="r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247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Joint Pin Analysis (Continued)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63450" cy="5113032"/>
          </a:xfrm>
        </p:spPr>
        <p:txBody>
          <a:bodyPr>
            <a:normAutofit/>
          </a:bodyPr>
          <a:lstStyle/>
          <a:p>
            <a:r>
              <a:rPr lang="en-US" dirty="0" smtClean="0"/>
              <a:t>The joint pin analysis showed that ABS passed with flying colors</a:t>
            </a:r>
          </a:p>
          <a:p>
            <a:r>
              <a:rPr lang="en-US" dirty="0" smtClean="0"/>
              <a:t>Therefore the idea of printing the project in polycarbonate plastic could be eliminated</a:t>
            </a:r>
          </a:p>
          <a:p>
            <a:pPr lvl="1"/>
            <a:r>
              <a:rPr lang="en-US" dirty="0" smtClean="0"/>
              <a:t>Although polycarbonate is much stronger, it requires a specialized extruder to print correctly</a:t>
            </a:r>
          </a:p>
          <a:p>
            <a:pPr lvl="1"/>
            <a:r>
              <a:rPr lang="en-US" dirty="0" smtClean="0"/>
              <a:t>It is also far more expensive than either ABS or PLA</a:t>
            </a:r>
          </a:p>
          <a:p>
            <a:r>
              <a:rPr lang="en-US" dirty="0" smtClean="0"/>
              <a:t>This also suggested testing the joints with PLA plastic</a:t>
            </a:r>
          </a:p>
          <a:p>
            <a:r>
              <a:rPr lang="en-US" dirty="0" smtClean="0"/>
              <a:t>PLA also passed these tests</a:t>
            </a:r>
          </a:p>
          <a:p>
            <a:pPr lvl="1"/>
            <a:r>
              <a:rPr lang="en-US" dirty="0" smtClean="0"/>
              <a:t>Yield stress of PLA: 47.8 </a:t>
            </a:r>
            <a:r>
              <a:rPr lang="en-US" dirty="0" err="1" smtClean="0"/>
              <a:t>MPa</a:t>
            </a:r>
            <a:endParaRPr lang="en-US" dirty="0" smtClean="0"/>
          </a:p>
          <a:p>
            <a:pPr lvl="1"/>
            <a:r>
              <a:rPr lang="en-US" dirty="0" smtClean="0"/>
              <a:t>Maximum stress under working conditions: 13.8 </a:t>
            </a:r>
            <a:r>
              <a:rPr lang="en-US" dirty="0" err="1" smtClean="0"/>
              <a:t>Mpa</a:t>
            </a:r>
            <a:endParaRPr lang="en-US" dirty="0" smtClean="0"/>
          </a:p>
          <a:p>
            <a:pPr lvl="1"/>
            <a:r>
              <a:rPr lang="en-US" dirty="0" smtClean="0"/>
              <a:t>Factor of Safety: 3.5</a:t>
            </a:r>
          </a:p>
          <a:p>
            <a:pPr lvl="1"/>
            <a:endParaRPr lang="en-US" dirty="0" smtClean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86C9C-DC18-4195-8FD5-A50AA931D419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439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Additional </a:t>
            </a:r>
            <a:r>
              <a:rPr lang="en-US" dirty="0" err="1" smtClean="0"/>
              <a:t>Solidworks</a:t>
            </a:r>
            <a:r>
              <a:rPr lang="en-US" dirty="0" smtClean="0"/>
              <a:t>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63450" cy="5113032"/>
          </a:xfrm>
        </p:spPr>
        <p:txBody>
          <a:bodyPr>
            <a:normAutofit/>
          </a:bodyPr>
          <a:lstStyle/>
          <a:p>
            <a:r>
              <a:rPr lang="en-US" dirty="0" smtClean="0"/>
              <a:t>In an attempt to differentiate more between PLA and ABS plastics, two additional tests were run:</a:t>
            </a:r>
          </a:p>
          <a:p>
            <a:pPr lvl="1"/>
            <a:r>
              <a:rPr lang="en-US" dirty="0" smtClean="0"/>
              <a:t>First, a drop test, since it was very realistic that something designed to be used and removed often might fall</a:t>
            </a:r>
          </a:p>
          <a:p>
            <a:pPr lvl="1"/>
            <a:r>
              <a:rPr lang="en-US" dirty="0" smtClean="0"/>
              <a:t>Second, a test of ultimate strength, to see what worst-case conditions the hand could endure</a:t>
            </a:r>
          </a:p>
          <a:p>
            <a:r>
              <a:rPr lang="en-US" dirty="0" smtClean="0"/>
              <a:t>Terms of these analyses:</a:t>
            </a:r>
          </a:p>
          <a:p>
            <a:pPr lvl="1"/>
            <a:r>
              <a:rPr lang="en-US" dirty="0" smtClean="0"/>
              <a:t>Drop test:</a:t>
            </a:r>
          </a:p>
          <a:p>
            <a:pPr lvl="2"/>
            <a:r>
              <a:rPr lang="en-US" dirty="0" smtClean="0"/>
              <a:t>Dropped from 1.5 meters high on a simulated concrete floor (worst case scenario)</a:t>
            </a:r>
          </a:p>
          <a:p>
            <a:pPr lvl="1"/>
            <a:r>
              <a:rPr lang="en-US" dirty="0" smtClean="0"/>
              <a:t>Load to Failure test:</a:t>
            </a:r>
          </a:p>
          <a:p>
            <a:pPr lvl="2"/>
            <a:r>
              <a:rPr lang="en-US" dirty="0" smtClean="0"/>
              <a:t>Two tests were run here:</a:t>
            </a:r>
          </a:p>
          <a:p>
            <a:pPr lvl="3"/>
            <a:r>
              <a:rPr lang="en-US" dirty="0" smtClean="0"/>
              <a:t>Worst case scenario: all force is transferred to joint pins</a:t>
            </a:r>
          </a:p>
          <a:p>
            <a:pPr lvl="3"/>
            <a:r>
              <a:rPr lang="en-US" dirty="0" smtClean="0"/>
              <a:t>Realistic scenario: force is transmitted to joint pins and top edge</a:t>
            </a:r>
          </a:p>
          <a:p>
            <a:pPr lvl="1"/>
            <a:endParaRPr lang="en-US" dirty="0" smtClean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86C9C-DC18-4195-8FD5-A50AA931D419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177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Solidworks</a:t>
            </a:r>
            <a:r>
              <a:rPr lang="en-US" dirty="0" smtClean="0"/>
              <a:t> Drop Tests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1" y="1600200"/>
            <a:ext cx="5555290" cy="5113032"/>
          </a:xfrm>
        </p:spPr>
        <p:txBody>
          <a:bodyPr>
            <a:normAutofit/>
          </a:bodyPr>
          <a:lstStyle/>
          <a:p>
            <a:r>
              <a:rPr lang="en-US" dirty="0" smtClean="0"/>
              <a:t>ABS incurred a maximum stress of 33.2 </a:t>
            </a:r>
            <a:r>
              <a:rPr lang="en-US" dirty="0" err="1" smtClean="0"/>
              <a:t>MPa</a:t>
            </a:r>
            <a:r>
              <a:rPr lang="en-US" dirty="0" smtClean="0"/>
              <a:t>, just 11 </a:t>
            </a:r>
            <a:r>
              <a:rPr lang="en-US" dirty="0" err="1" smtClean="0"/>
              <a:t>MPa</a:t>
            </a:r>
            <a:r>
              <a:rPr lang="en-US" dirty="0" smtClean="0"/>
              <a:t> short of failure</a:t>
            </a:r>
          </a:p>
          <a:p>
            <a:endParaRPr lang="en-US" dirty="0" smtClean="0"/>
          </a:p>
          <a:p>
            <a:r>
              <a:rPr lang="en-US" dirty="0" smtClean="0"/>
              <a:t>PLA incurred a maximum stress of 50.6 </a:t>
            </a:r>
            <a:r>
              <a:rPr lang="en-US" dirty="0" err="1" smtClean="0"/>
              <a:t>MPa</a:t>
            </a:r>
            <a:r>
              <a:rPr lang="en-US" dirty="0" smtClean="0"/>
              <a:t>, which was larger than its yield strength, 47.8 </a:t>
            </a:r>
            <a:r>
              <a:rPr lang="en-US" dirty="0" err="1" smtClean="0"/>
              <a:t>MPa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Conclusion: ABS gets a narrow pass and PLA fails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86C9C-DC18-4195-8FD5-A50AA931D419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7" name="Picture 6"/>
          <p:cNvPicPr/>
          <p:nvPr/>
        </p:nvPicPr>
        <p:blipFill>
          <a:blip r:embed="rId3"/>
          <a:stretch>
            <a:fillRect/>
          </a:stretch>
        </p:blipFill>
        <p:spPr>
          <a:xfrm>
            <a:off x="5860091" y="1371600"/>
            <a:ext cx="3031760" cy="2258596"/>
          </a:xfrm>
          <a:prstGeom prst="rect">
            <a:avLst/>
          </a:prstGeom>
        </p:spPr>
      </p:pic>
      <p:pic>
        <p:nvPicPr>
          <p:cNvPr id="8" name="Picture 7"/>
          <p:cNvPicPr/>
          <p:nvPr/>
        </p:nvPicPr>
        <p:blipFill>
          <a:blip r:embed="rId4"/>
          <a:stretch>
            <a:fillRect/>
          </a:stretch>
        </p:blipFill>
        <p:spPr>
          <a:xfrm>
            <a:off x="5854837" y="3810000"/>
            <a:ext cx="3049284" cy="233680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854837" y="6143424"/>
            <a:ext cx="2971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“</a:t>
            </a:r>
            <a:r>
              <a:rPr lang="en-US" sz="1600" b="1" dirty="0" err="1" smtClean="0"/>
              <a:t>FingerTip</a:t>
            </a:r>
            <a:r>
              <a:rPr lang="en-US" sz="1600" b="1" dirty="0" smtClean="0"/>
              <a:t>” drop test with ABS (top) and PLA (bottom)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670681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Terms </a:t>
            </a:r>
            <a:r>
              <a:rPr lang="en-US" dirty="0" smtClean="0"/>
              <a:t>of Load to Failure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600200"/>
            <a:ext cx="5588876" cy="511303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Situation: Bending finger backward</a:t>
            </a:r>
          </a:p>
          <a:p>
            <a:pPr lvl="1"/>
            <a:r>
              <a:rPr lang="en-US" dirty="0" smtClean="0"/>
              <a:t>Bending it forward would only push it into the palm, which would protect it from damage</a:t>
            </a:r>
          </a:p>
          <a:p>
            <a:r>
              <a:rPr lang="en-US" dirty="0" smtClean="0"/>
              <a:t>Force application:</a:t>
            </a:r>
          </a:p>
          <a:p>
            <a:pPr lvl="1"/>
            <a:r>
              <a:rPr lang="en-US" dirty="0" smtClean="0"/>
              <a:t>Through the joint pin holes (up and back)</a:t>
            </a:r>
          </a:p>
          <a:p>
            <a:r>
              <a:rPr lang="en-US" dirty="0"/>
              <a:t>Definition of “Failure”</a:t>
            </a:r>
          </a:p>
          <a:p>
            <a:pPr lvl="1"/>
            <a:r>
              <a:rPr lang="en-US" dirty="0"/>
              <a:t> Applied stress is greater than yield </a:t>
            </a:r>
            <a:r>
              <a:rPr lang="en-US" dirty="0" smtClean="0"/>
              <a:t>strength</a:t>
            </a:r>
          </a:p>
          <a:p>
            <a:r>
              <a:rPr lang="en-US" dirty="0"/>
              <a:t>Pins were analyzed at base </a:t>
            </a:r>
            <a:r>
              <a:rPr lang="en-US" dirty="0" smtClean="0"/>
              <a:t>only</a:t>
            </a:r>
          </a:p>
          <a:p>
            <a:r>
              <a:rPr lang="en-US" dirty="0"/>
              <a:t>Two tests were run for each material</a:t>
            </a:r>
          </a:p>
          <a:p>
            <a:pPr lvl="1"/>
            <a:r>
              <a:rPr lang="en-US" dirty="0"/>
              <a:t>“Worst case scenario”—force is only applied to joint pins</a:t>
            </a:r>
          </a:p>
          <a:p>
            <a:pPr lvl="1"/>
            <a:r>
              <a:rPr lang="en-US" dirty="0"/>
              <a:t>“Realistic scenario”—joint pins elastically deform and the top edges make contact </a:t>
            </a:r>
            <a:r>
              <a:rPr lang="en-US" dirty="0" smtClean="0"/>
              <a:t>with other hinge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 smtClean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86C9C-DC18-4195-8FD5-A50AA931D419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5817476" y="5410200"/>
            <a:ext cx="302876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Worst case (top) and realistic case (</a:t>
            </a:r>
            <a:r>
              <a:rPr lang="en-US" sz="1600" b="1" dirty="0" smtClean="0"/>
              <a:t>bottom) diagrams of force application (purple) and fixed position (green)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2372" y="1783988"/>
            <a:ext cx="3076904" cy="1549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2372" y="3505200"/>
            <a:ext cx="3133872" cy="1535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98138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Solidworks</a:t>
            </a:r>
            <a:r>
              <a:rPr lang="en-US" dirty="0" smtClean="0"/>
              <a:t> Load to Failure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86C9C-DC18-4195-8FD5-A50AA931D419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533400" y="1600200"/>
            <a:ext cx="8192814" cy="2971800"/>
          </a:xfrm>
        </p:spPr>
        <p:txBody>
          <a:bodyPr>
            <a:normAutofit/>
          </a:bodyPr>
          <a:lstStyle/>
          <a:p>
            <a:r>
              <a:rPr lang="en-US" dirty="0" smtClean="0"/>
              <a:t>In worst case scenario, both materials failed at just under 15 N</a:t>
            </a:r>
          </a:p>
          <a:p>
            <a:r>
              <a:rPr lang="en-US" dirty="0" smtClean="0"/>
              <a:t>In realistic scenario, ABS failed at ~40 N, and PLA failed at ~43 N</a:t>
            </a:r>
            <a:endParaRPr lang="en-US" dirty="0"/>
          </a:p>
          <a:p>
            <a:r>
              <a:rPr lang="en-US" dirty="0" smtClean="0"/>
              <a:t>In this test, both materials are comparable</a:t>
            </a:r>
            <a:endParaRPr lang="en-US" dirty="0"/>
          </a:p>
          <a:p>
            <a:r>
              <a:rPr lang="en-US" dirty="0" smtClean="0"/>
              <a:t>Conclusion: Both materials are passable, but ABS is better (due to passing the drop test)</a:t>
            </a:r>
            <a:endParaRPr lang="en-US" dirty="0"/>
          </a:p>
          <a:p>
            <a:pPr lvl="1"/>
            <a:endParaRPr lang="en-US" dirty="0" smtClean="0"/>
          </a:p>
        </p:txBody>
      </p:sp>
      <p:pic>
        <p:nvPicPr>
          <p:cNvPr id="9" name="Picture 8"/>
          <p:cNvPicPr/>
          <p:nvPr/>
        </p:nvPicPr>
        <p:blipFill>
          <a:blip r:embed="rId2"/>
          <a:stretch>
            <a:fillRect/>
          </a:stretch>
        </p:blipFill>
        <p:spPr>
          <a:xfrm>
            <a:off x="420414" y="4479567"/>
            <a:ext cx="4267200" cy="1902004"/>
          </a:xfrm>
          <a:prstGeom prst="rect">
            <a:avLst/>
          </a:prstGeom>
        </p:spPr>
      </p:pic>
      <p:pic>
        <p:nvPicPr>
          <p:cNvPr id="10" name="Picture 9"/>
          <p:cNvPicPr/>
          <p:nvPr/>
        </p:nvPicPr>
        <p:blipFill>
          <a:blip r:embed="rId3"/>
          <a:stretch>
            <a:fillRect/>
          </a:stretch>
        </p:blipFill>
        <p:spPr>
          <a:xfrm>
            <a:off x="4687614" y="4455919"/>
            <a:ext cx="4038600" cy="189935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715814" y="6519446"/>
            <a:ext cx="7010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W</a:t>
            </a:r>
            <a:r>
              <a:rPr lang="en-US" sz="1600" b="1" dirty="0" smtClean="0"/>
              <a:t>orst case (left) and realistic (right) loading scenarios.</a:t>
            </a:r>
          </a:p>
        </p:txBody>
      </p:sp>
    </p:spTree>
    <p:extLst>
      <p:ext uri="{BB962C8B-B14F-4D97-AF65-F5344CB8AC3E}">
        <p14:creationId xmlns:p14="http://schemas.microsoft.com/office/powerpoint/2010/main" val="1082755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Next Point of Analysis—Manufacturability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86C9C-DC18-4195-8FD5-A50AA931D419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533400" y="1600200"/>
            <a:ext cx="8077200" cy="4572000"/>
          </a:xfrm>
        </p:spPr>
        <p:txBody>
          <a:bodyPr>
            <a:normAutofit/>
          </a:bodyPr>
          <a:lstStyle/>
          <a:p>
            <a:r>
              <a:rPr lang="en-US" dirty="0" smtClean="0"/>
              <a:t>This design requires </a:t>
            </a:r>
            <a:r>
              <a:rPr lang="en-US" dirty="0"/>
              <a:t>printing of floating joint pins</a:t>
            </a:r>
          </a:p>
          <a:p>
            <a:pPr lvl="1"/>
            <a:r>
              <a:rPr lang="en-US" dirty="0" smtClean="0"/>
              <a:t>If the fingers are to be printed in one piece as a non-assembly model, there is no way around floating joint pins</a:t>
            </a:r>
          </a:p>
          <a:p>
            <a:pPr lvl="1"/>
            <a:r>
              <a:rPr lang="en-US" dirty="0" smtClean="0"/>
              <a:t>This </a:t>
            </a:r>
            <a:r>
              <a:rPr lang="en-US" dirty="0"/>
              <a:t>is extremely problematic because the printer must </a:t>
            </a:r>
            <a:r>
              <a:rPr lang="en-US" dirty="0" smtClean="0"/>
              <a:t>lay filament in </a:t>
            </a:r>
            <a:r>
              <a:rPr lang="en-US" dirty="0"/>
              <a:t>midair with no support—anything </a:t>
            </a:r>
            <a:r>
              <a:rPr lang="en-US" dirty="0" smtClean="0"/>
              <a:t>manufactured this </a:t>
            </a:r>
            <a:r>
              <a:rPr lang="en-US" dirty="0"/>
              <a:t>way will be warped.</a:t>
            </a:r>
          </a:p>
          <a:p>
            <a:pPr lvl="1"/>
            <a:r>
              <a:rPr lang="en-US" dirty="0"/>
              <a:t>Therefore it is necessary to see if the warping of the joint pins is acceptable, or if another design must be </a:t>
            </a:r>
            <a:r>
              <a:rPr lang="en-US" dirty="0" smtClean="0"/>
              <a:t>found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One other major aspect of printing an articulated non-assembly model is that it has to have proper clearances</a:t>
            </a:r>
          </a:p>
          <a:p>
            <a:pPr lvl="1"/>
            <a:r>
              <a:rPr lang="en-US" dirty="0" smtClean="0"/>
              <a:t>If clearances are incorrect the model will fuse together</a:t>
            </a:r>
          </a:p>
        </p:txBody>
      </p:sp>
    </p:spTree>
    <p:extLst>
      <p:ext uri="{BB962C8B-B14F-4D97-AF65-F5344CB8AC3E}">
        <p14:creationId xmlns:p14="http://schemas.microsoft.com/office/powerpoint/2010/main" val="1164400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Manufacturability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86C9C-DC18-4195-8FD5-A50AA931D419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533400" y="1600200"/>
            <a:ext cx="8077200" cy="312420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To test manufacturability of the finger, a test print of the model was performed</a:t>
            </a:r>
          </a:p>
          <a:p>
            <a:pPr lvl="1"/>
            <a:r>
              <a:rPr lang="en-US" dirty="0" smtClean="0"/>
              <a:t>Part of the draw of 3D printing is that material is extremely cheap and readily accessible</a:t>
            </a:r>
          </a:p>
          <a:p>
            <a:pPr lvl="2"/>
            <a:r>
              <a:rPr lang="en-US" dirty="0" smtClean="0"/>
              <a:t>This means that a project like this can be printed at an early stage, dealing with many manufacturing issues early on</a:t>
            </a:r>
          </a:p>
          <a:p>
            <a:pPr lvl="1"/>
            <a:r>
              <a:rPr lang="en-US" dirty="0" smtClean="0"/>
              <a:t>This print weighed 27 grams (well within limits for a human finger)</a:t>
            </a:r>
          </a:p>
          <a:p>
            <a:pPr lvl="1"/>
            <a:r>
              <a:rPr lang="en-US" dirty="0" smtClean="0"/>
              <a:t>It cost about 33 cents in material</a:t>
            </a:r>
          </a:p>
          <a:p>
            <a:pPr lvl="1"/>
            <a:r>
              <a:rPr lang="en-US" dirty="0" smtClean="0"/>
              <a:t>It took only 30 minutes to create (well within reasonable time constraint for prosthetic manufacture)</a:t>
            </a:r>
          </a:p>
        </p:txBody>
      </p:sp>
      <p:sp>
        <p:nvSpPr>
          <p:cNvPr id="4" name="AutoShape 2" descr="https://mail-attachment.googleusercontent.com/attachment/u/0/?saduie=AG9B_P-bNo6cnefF9PmWq5xDgwW7&amp;attid=0.1&amp;disp=emb&amp;view=att&amp;th=1422b0e85a55f48b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6345" y="4557220"/>
            <a:ext cx="3200400" cy="180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208127" y="6350169"/>
            <a:ext cx="91439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Model display in the </a:t>
            </a:r>
            <a:r>
              <a:rPr lang="en-US" sz="1600" b="1" dirty="0" err="1" smtClean="0"/>
              <a:t>Repetier</a:t>
            </a:r>
            <a:r>
              <a:rPr lang="en-US" sz="1600" b="1" dirty="0" smtClean="0"/>
              <a:t> software (left) and model in the process of printing (right) </a:t>
            </a:r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4529909"/>
            <a:ext cx="3230060" cy="180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61610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Manufacturability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86C9C-DC18-4195-8FD5-A50AA931D419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533400" y="1600200"/>
            <a:ext cx="7848600" cy="4572000"/>
          </a:xfrm>
        </p:spPr>
        <p:txBody>
          <a:bodyPr>
            <a:normAutofit/>
          </a:bodyPr>
          <a:lstStyle/>
          <a:p>
            <a:r>
              <a:rPr lang="en-US" dirty="0" smtClean="0"/>
              <a:t>Points of failure were identified</a:t>
            </a:r>
          </a:p>
          <a:p>
            <a:pPr lvl="1"/>
            <a:r>
              <a:rPr lang="en-US" dirty="0" smtClean="0"/>
              <a:t>Tolerances were too small</a:t>
            </a:r>
          </a:p>
          <a:p>
            <a:pPr lvl="2"/>
            <a:r>
              <a:rPr lang="en-US" dirty="0" smtClean="0"/>
              <a:t>Hinges were fused</a:t>
            </a:r>
          </a:p>
          <a:p>
            <a:pPr lvl="1"/>
            <a:r>
              <a:rPr lang="en-US" dirty="0" smtClean="0"/>
              <a:t>Joint pins were too warped for the design to function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Positive points were also identified</a:t>
            </a:r>
          </a:p>
          <a:p>
            <a:pPr lvl="1"/>
            <a:r>
              <a:rPr lang="en-US" dirty="0" smtClean="0"/>
              <a:t>Rubber band guide overhangs printed successfully</a:t>
            </a:r>
          </a:p>
          <a:p>
            <a:pPr lvl="1"/>
            <a:r>
              <a:rPr lang="en-US" dirty="0"/>
              <a:t>W</a:t>
            </a:r>
            <a:r>
              <a:rPr lang="en-US" dirty="0" smtClean="0"/>
              <a:t>ire guide functioned with no issues</a:t>
            </a:r>
          </a:p>
          <a:p>
            <a:pPr lvl="1"/>
            <a:r>
              <a:rPr lang="en-US" dirty="0" smtClean="0"/>
              <a:t>Scaling was perfect</a:t>
            </a:r>
          </a:p>
        </p:txBody>
      </p:sp>
      <p:sp>
        <p:nvSpPr>
          <p:cNvPr id="3" name="AutoShape 2" descr="https://mail-attachment.googleusercontent.com/attachment/u/0/?saduie=AG9B_P-bNo6cnefF9PmWq5xDgwW7&amp;attid=0.12&amp;disp=emb&amp;view=att&amp;th=1422b0e85a55f48b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886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Manufacturability—The Bad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86C9C-DC18-4195-8FD5-A50AA931D419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3" name="AutoShape 2" descr="https://mail-attachment.googleusercontent.com/attachment/u/0/?saduie=AG9B_P-bNo6cnefF9PmWq5xDgwW7&amp;attid=0.12&amp;disp=emb&amp;view=att&amp;th=1422b0e85a55f48b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48" t="14801" r="32413" b="30769"/>
          <a:stretch/>
        </p:blipFill>
        <p:spPr bwMode="auto">
          <a:xfrm>
            <a:off x="606972" y="1752600"/>
            <a:ext cx="3831021" cy="26959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606971" y="4448503"/>
            <a:ext cx="38310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Joint pins are definitely too rough for a plastic-on-plastic joint interface as was originally planned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94" b="26634"/>
          <a:stretch/>
        </p:blipFill>
        <p:spPr bwMode="auto">
          <a:xfrm>
            <a:off x="4514348" y="2392400"/>
            <a:ext cx="4324852" cy="14163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4782362" y="4019866"/>
            <a:ext cx="43248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Joint tolerance has been set too low, plastic has bridged the points of articulation and the finger is solid.</a:t>
            </a:r>
          </a:p>
        </p:txBody>
      </p:sp>
    </p:spTree>
    <p:extLst>
      <p:ext uri="{BB962C8B-B14F-4D97-AF65-F5344CB8AC3E}">
        <p14:creationId xmlns:p14="http://schemas.microsoft.com/office/powerpoint/2010/main" val="2603703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Manufacturability—The Good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86C9C-DC18-4195-8FD5-A50AA931D419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3" name="AutoShape 2" descr="https://mail-attachment.googleusercontent.com/attachment/u/0/?saduie=AG9B_P-bNo6cnefF9PmWq5xDgwW7&amp;attid=0.12&amp;disp=emb&amp;view=att&amp;th=1422b0e85a55f48b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752601"/>
            <a:ext cx="2740025" cy="32766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1752601"/>
            <a:ext cx="1320194" cy="32766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1770912"/>
            <a:ext cx="2707728" cy="32583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601633" y="5172358"/>
            <a:ext cx="75845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The scaling (left), rubber band guides (center) and wire guides (right) are all correct and functional.</a:t>
            </a:r>
          </a:p>
        </p:txBody>
      </p:sp>
    </p:spTree>
    <p:extLst>
      <p:ext uri="{BB962C8B-B14F-4D97-AF65-F5344CB8AC3E}">
        <p14:creationId xmlns:p14="http://schemas.microsoft.com/office/powerpoint/2010/main" val="3892699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Background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600200"/>
            <a:ext cx="8610600" cy="4876800"/>
          </a:xfrm>
        </p:spPr>
        <p:txBody>
          <a:bodyPr>
            <a:normAutofit/>
          </a:bodyPr>
          <a:lstStyle/>
          <a:p>
            <a:r>
              <a:rPr lang="en-US" dirty="0" smtClean="0"/>
              <a:t>About 12,500 new arm amputations happen in the US yearly</a:t>
            </a:r>
          </a:p>
          <a:p>
            <a:pPr lvl="1"/>
            <a:r>
              <a:rPr lang="en-US" dirty="0" smtClean="0"/>
              <a:t>The vast majority, (77%) are due to trauma</a:t>
            </a:r>
          </a:p>
          <a:p>
            <a:r>
              <a:rPr lang="en-US" dirty="0" smtClean="0"/>
              <a:t>Amputation is a global problem</a:t>
            </a:r>
          </a:p>
          <a:p>
            <a:pPr lvl="1"/>
            <a:r>
              <a:rPr lang="en-US" dirty="0" smtClean="0"/>
              <a:t>It is estimated that only half of amputees ever get access to prosthetics</a:t>
            </a:r>
          </a:p>
          <a:p>
            <a:r>
              <a:rPr lang="en-US" dirty="0" smtClean="0"/>
              <a:t>Existing myoelectric prosthetics start at $11,000</a:t>
            </a:r>
          </a:p>
          <a:p>
            <a:pPr lvl="1"/>
            <a:r>
              <a:rPr lang="en-US" dirty="0" smtClean="0"/>
              <a:t>This cost is completely prohibitive to many people</a:t>
            </a:r>
          </a:p>
          <a:p>
            <a:r>
              <a:rPr lang="en-US" dirty="0" smtClean="0"/>
              <a:t>The </a:t>
            </a:r>
            <a:r>
              <a:rPr lang="en-US" dirty="0"/>
              <a:t>most common form of arm amputation is </a:t>
            </a:r>
            <a:r>
              <a:rPr lang="en-US" dirty="0" err="1"/>
              <a:t>transradial</a:t>
            </a:r>
            <a:endParaRPr lang="en-US" dirty="0"/>
          </a:p>
          <a:p>
            <a:pPr lvl="1"/>
            <a:r>
              <a:rPr lang="en-US" dirty="0"/>
              <a:t>Incidence of about 44</a:t>
            </a:r>
            <a:r>
              <a:rPr lang="en-US" dirty="0" smtClean="0"/>
              <a:t>%</a:t>
            </a:r>
            <a:endParaRPr lang="en-US" dirty="0" smtClean="0"/>
          </a:p>
          <a:p>
            <a:r>
              <a:rPr lang="en-US" dirty="0" smtClean="0"/>
              <a:t>Loss of an arm can severely limit the independence of an amputee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</p:spPr>
        <p:txBody>
          <a:bodyPr/>
          <a:lstStyle/>
          <a:p>
            <a:fld id="{F7886C9C-DC18-4195-8FD5-A50AA931D419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5286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Manufacturability—What does it mean?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86C9C-DC18-4195-8FD5-A50AA931D419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07975" y="1600200"/>
            <a:ext cx="8531225" cy="4572000"/>
          </a:xfrm>
        </p:spPr>
        <p:txBody>
          <a:bodyPr>
            <a:normAutofit/>
          </a:bodyPr>
          <a:lstStyle/>
          <a:p>
            <a:r>
              <a:rPr lang="en-US" dirty="0" smtClean="0"/>
              <a:t>Based on these findings it should be completely reasonable to use 3D printing as the method of manufacture</a:t>
            </a:r>
          </a:p>
          <a:p>
            <a:endParaRPr lang="en-US" dirty="0" smtClean="0"/>
          </a:p>
          <a:p>
            <a:r>
              <a:rPr lang="en-US" dirty="0" smtClean="0"/>
              <a:t>It is more than possible to achieve the necessary detail at the needed scale (with some modification)</a:t>
            </a:r>
          </a:p>
          <a:p>
            <a:endParaRPr lang="en-US" dirty="0" smtClean="0"/>
          </a:p>
          <a:p>
            <a:r>
              <a:rPr lang="en-US" dirty="0" smtClean="0"/>
              <a:t>Modifications required:</a:t>
            </a:r>
          </a:p>
          <a:p>
            <a:pPr lvl="1"/>
            <a:r>
              <a:rPr lang="en-US" dirty="0" smtClean="0"/>
              <a:t>Larger joint clearances</a:t>
            </a:r>
            <a:endParaRPr lang="en-US" dirty="0"/>
          </a:p>
          <a:p>
            <a:pPr lvl="1"/>
            <a:r>
              <a:rPr lang="en-US" dirty="0" smtClean="0"/>
              <a:t>Avoid joint pin on plastic contact</a:t>
            </a:r>
          </a:p>
        </p:txBody>
      </p:sp>
      <p:sp>
        <p:nvSpPr>
          <p:cNvPr id="3" name="AutoShape 2" descr="https://mail-attachment.googleusercontent.com/attachment/u/0/?saduie=AG9B_P-bNo6cnefF9PmWq5xDgwW7&amp;attid=0.12&amp;disp=emb&amp;view=att&amp;th=1422b0e85a55f48b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835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0375" y="533400"/>
            <a:ext cx="8229600" cy="990600"/>
          </a:xfrm>
        </p:spPr>
        <p:txBody>
          <a:bodyPr>
            <a:normAutofit/>
          </a:bodyPr>
          <a:lstStyle/>
          <a:p>
            <a:r>
              <a:rPr lang="en-US" dirty="0" smtClean="0"/>
              <a:t>Manufacturability—Solution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86C9C-DC18-4195-8FD5-A50AA931D419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07975" y="1447800"/>
            <a:ext cx="8483040" cy="2831107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Joint clearance was greatly increased</a:t>
            </a:r>
          </a:p>
          <a:p>
            <a:r>
              <a:rPr lang="en-US" dirty="0" smtClean="0"/>
              <a:t>Bearings were introduced</a:t>
            </a:r>
            <a:r>
              <a:rPr lang="en-US" dirty="0"/>
              <a:t> </a:t>
            </a:r>
            <a:r>
              <a:rPr lang="en-US" dirty="0" smtClean="0"/>
              <a:t>in </a:t>
            </a:r>
            <a:r>
              <a:rPr lang="en-US" dirty="0"/>
              <a:t>order to solve the problem of warped joint </a:t>
            </a:r>
            <a:r>
              <a:rPr lang="en-US" dirty="0" smtClean="0"/>
              <a:t>pins</a:t>
            </a:r>
          </a:p>
          <a:p>
            <a:pPr lvl="1"/>
            <a:r>
              <a:rPr lang="en-US" dirty="0" smtClean="0"/>
              <a:t>The plastics involved are very pliable (especially when hot)</a:t>
            </a:r>
          </a:p>
          <a:p>
            <a:pPr lvl="1"/>
            <a:r>
              <a:rPr lang="en-US" dirty="0" smtClean="0"/>
              <a:t> Applying a heat gun and then press-fitting a bearing into the joint will solve all friction issues</a:t>
            </a:r>
          </a:p>
          <a:p>
            <a:pPr lvl="1"/>
            <a:r>
              <a:rPr lang="en-US" dirty="0" smtClean="0"/>
              <a:t>A clearance the size of a bearing (2mm) between parts will never bridge or fuse</a:t>
            </a:r>
          </a:p>
        </p:txBody>
      </p:sp>
      <p:sp>
        <p:nvSpPr>
          <p:cNvPr id="3" name="AutoShape 2" descr="https://mail-attachment.googleusercontent.com/attachment/u/0/?saduie=AG9B_P-bNo6cnefF9PmWq5xDgwW7&amp;attid=0.12&amp;disp=emb&amp;view=att&amp;th=1422b0e85a55f48b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2290" name="Picture 2" descr="C:\Users\Class2014\Desktop\joint clearance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01"/>
          <a:stretch/>
        </p:blipFill>
        <p:spPr bwMode="auto">
          <a:xfrm>
            <a:off x="439354" y="4108164"/>
            <a:ext cx="3962400" cy="2352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3541" y="4146138"/>
            <a:ext cx="2324100" cy="227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800" y="4549060"/>
            <a:ext cx="2009215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1185466" y="6460588"/>
            <a:ext cx="7584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Left to right: Improved joint clearances, bearings, bearing clearance.</a:t>
            </a:r>
          </a:p>
        </p:txBody>
      </p:sp>
    </p:spTree>
    <p:extLst>
      <p:ext uri="{BB962C8B-B14F-4D97-AF65-F5344CB8AC3E}">
        <p14:creationId xmlns:p14="http://schemas.microsoft.com/office/powerpoint/2010/main" val="1314484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33400"/>
            <a:ext cx="8610600" cy="990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Technical Analysis: Granular Jamming Tests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I NEED CHRIS WALLACE AND CHRIS KANG’S TESTS TO WRITE THIS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86C9C-DC18-4195-8FD5-A50AA931D419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539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Addressing Major Areas of Concern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Printed </a:t>
            </a:r>
            <a:r>
              <a:rPr lang="en-US" dirty="0"/>
              <a:t>j</a:t>
            </a:r>
            <a:r>
              <a:rPr lang="en-US" dirty="0" smtClean="0"/>
              <a:t>oint pins</a:t>
            </a:r>
          </a:p>
          <a:p>
            <a:pPr lvl="1"/>
            <a:r>
              <a:rPr lang="en-US" dirty="0"/>
              <a:t>Are they strong </a:t>
            </a:r>
            <a:r>
              <a:rPr lang="en-US" dirty="0" smtClean="0"/>
              <a:t>enough? </a:t>
            </a:r>
            <a:r>
              <a:rPr lang="en-US" b="1" dirty="0" smtClean="0"/>
              <a:t>YES</a:t>
            </a:r>
          </a:p>
          <a:p>
            <a:pPr lvl="1"/>
            <a:r>
              <a:rPr lang="en-US" dirty="0" smtClean="0"/>
              <a:t>Are they within the abilities of an average 3D printer? </a:t>
            </a:r>
            <a:r>
              <a:rPr lang="en-US" b="1" dirty="0" smtClean="0"/>
              <a:t>Yes, with bearings</a:t>
            </a:r>
          </a:p>
          <a:p>
            <a:r>
              <a:rPr lang="en-US" dirty="0" smtClean="0"/>
              <a:t>Material</a:t>
            </a:r>
          </a:p>
          <a:p>
            <a:pPr lvl="1"/>
            <a:r>
              <a:rPr lang="en-US" dirty="0" smtClean="0"/>
              <a:t>Is ABS plastic strong enough for this application or is polycarbonate necessary? </a:t>
            </a:r>
            <a:r>
              <a:rPr lang="en-US" b="1" dirty="0" smtClean="0"/>
              <a:t>ABS is fine, PLA is also suitable</a:t>
            </a:r>
          </a:p>
          <a:p>
            <a:r>
              <a:rPr lang="en-US" dirty="0" smtClean="0"/>
              <a:t>Granular jamming pads</a:t>
            </a:r>
          </a:p>
          <a:p>
            <a:pPr lvl="1"/>
            <a:r>
              <a:rPr lang="en-US" dirty="0" smtClean="0"/>
              <a:t>Is </a:t>
            </a:r>
            <a:r>
              <a:rPr lang="en-US" dirty="0"/>
              <a:t>granular jamming helpful enough to justify</a:t>
            </a:r>
            <a:r>
              <a:rPr lang="en-US" dirty="0" smtClean="0"/>
              <a:t>? </a:t>
            </a:r>
            <a:r>
              <a:rPr lang="en-US" b="1" dirty="0" smtClean="0">
                <a:solidFill>
                  <a:srgbClr val="FF0000"/>
                </a:solidFill>
              </a:rPr>
              <a:t>???</a:t>
            </a:r>
          </a:p>
          <a:p>
            <a:pPr lvl="1"/>
            <a:r>
              <a:rPr lang="en-US" dirty="0" smtClean="0"/>
              <a:t>Is there enough surface area for improved grip? </a:t>
            </a:r>
            <a:r>
              <a:rPr lang="en-US" b="1" dirty="0" smtClean="0">
                <a:solidFill>
                  <a:srgbClr val="FF0000"/>
                </a:solidFill>
              </a:rPr>
              <a:t>???</a:t>
            </a:r>
          </a:p>
          <a:p>
            <a:pPr lvl="1"/>
            <a:r>
              <a:rPr lang="en-US" dirty="0" smtClean="0"/>
              <a:t>Can we achieve a vacuum in a reasonable timeframe? </a:t>
            </a:r>
            <a:r>
              <a:rPr lang="en-US" b="1" dirty="0" smtClean="0">
                <a:solidFill>
                  <a:srgbClr val="FF0000"/>
                </a:solidFill>
              </a:rPr>
              <a:t>???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86C9C-DC18-4195-8FD5-A50AA931D419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7179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Review: Phase 2 Conceptual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600200"/>
            <a:ext cx="8610600" cy="3273972"/>
          </a:xfrm>
        </p:spPr>
        <p:txBody>
          <a:bodyPr>
            <a:normAutofit/>
          </a:bodyPr>
          <a:lstStyle/>
          <a:p>
            <a:r>
              <a:rPr lang="en-US" dirty="0" smtClean="0"/>
              <a:t>Primary hand design:</a:t>
            </a:r>
          </a:p>
          <a:p>
            <a:pPr lvl="1"/>
            <a:r>
              <a:rPr lang="en-US" dirty="0" smtClean="0"/>
              <a:t>Run by 4 cables attached to motors in the forearm</a:t>
            </a:r>
          </a:p>
          <a:p>
            <a:pPr lvl="1"/>
            <a:r>
              <a:rPr lang="en-US" dirty="0" smtClean="0"/>
              <a:t>Kept straight via dental rubber bands</a:t>
            </a:r>
          </a:p>
          <a:p>
            <a:pPr lvl="1"/>
            <a:r>
              <a:rPr lang="en-US" dirty="0" smtClean="0"/>
              <a:t>Grip will be sensed via servos</a:t>
            </a:r>
          </a:p>
          <a:p>
            <a:pPr lvl="1"/>
            <a:r>
              <a:rPr lang="en-US" dirty="0" smtClean="0"/>
              <a:t>Granular jamming pads will be placed on the palm only</a:t>
            </a:r>
          </a:p>
          <a:p>
            <a:pPr lvl="1"/>
            <a:r>
              <a:rPr lang="en-US" dirty="0" smtClean="0"/>
              <a:t>Printed in ABS</a:t>
            </a:r>
          </a:p>
          <a:p>
            <a:pPr lvl="1"/>
            <a:r>
              <a:rPr lang="en-US" dirty="0" smtClean="0"/>
              <a:t>Emulate the size and weight of an average human hand</a:t>
            </a:r>
          </a:p>
          <a:p>
            <a:pPr lvl="1"/>
            <a:r>
              <a:rPr lang="en-US" dirty="0" smtClean="0"/>
              <a:t>Printed joint pins (as long as bearings are present)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86C9C-DC18-4195-8FD5-A50AA931D419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996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MELISSA I AM NOT SURE WHERE YOU WANT YOUR ANALYSIS SO JUST PUT IT IN WHERE YOU THINK IT’S MOST APPROPRIATE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86C9C-DC18-4195-8FD5-A50AA931D419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260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Objective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5867400" cy="4876800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Create a “below-the-elbow” prosthetic hand</a:t>
            </a:r>
          </a:p>
          <a:p>
            <a:r>
              <a:rPr lang="en-US" dirty="0" smtClean="0"/>
              <a:t>The hand should be:</a:t>
            </a:r>
          </a:p>
          <a:p>
            <a:pPr lvl="1"/>
            <a:r>
              <a:rPr lang="en-US" b="1" dirty="0" smtClean="0"/>
              <a:t>open-source</a:t>
            </a:r>
            <a:r>
              <a:rPr lang="en-US" dirty="0"/>
              <a:t>,</a:t>
            </a:r>
            <a:r>
              <a:rPr lang="en-US" dirty="0" smtClean="0"/>
              <a:t> making it available to anyone anywhere</a:t>
            </a:r>
          </a:p>
          <a:p>
            <a:pPr lvl="1"/>
            <a:r>
              <a:rPr lang="en-US" b="1" dirty="0" smtClean="0"/>
              <a:t>highly affordable</a:t>
            </a:r>
            <a:r>
              <a:rPr lang="en-US" dirty="0" smtClean="0"/>
              <a:t>, making it inexpensive enough for anyone to use</a:t>
            </a:r>
          </a:p>
          <a:p>
            <a:pPr lvl="1"/>
            <a:r>
              <a:rPr lang="en-US" b="1" dirty="0" smtClean="0"/>
              <a:t>high-functioning</a:t>
            </a:r>
            <a:r>
              <a:rPr lang="en-US" dirty="0" smtClean="0"/>
              <a:t>, giving its owner back their independence in many day-to-day activities</a:t>
            </a:r>
          </a:p>
          <a:p>
            <a:pPr lvl="1"/>
            <a:r>
              <a:rPr lang="en-US" b="1" dirty="0" smtClean="0"/>
              <a:t>Task-oriented, </a:t>
            </a:r>
            <a:r>
              <a:rPr lang="en-US" dirty="0" smtClean="0"/>
              <a:t>focusing on dexterity rather than strength</a:t>
            </a:r>
          </a:p>
          <a:p>
            <a:r>
              <a:rPr lang="en-US" dirty="0" smtClean="0"/>
              <a:t>Major issues involved:</a:t>
            </a:r>
          </a:p>
          <a:p>
            <a:pPr lvl="1"/>
            <a:r>
              <a:rPr lang="en-US" dirty="0" smtClean="0"/>
              <a:t>Durability</a:t>
            </a:r>
          </a:p>
          <a:p>
            <a:pPr lvl="1"/>
            <a:r>
              <a:rPr lang="en-US" dirty="0" smtClean="0"/>
              <a:t>Maintaining dexterity</a:t>
            </a:r>
          </a:p>
          <a:p>
            <a:pPr lvl="1"/>
            <a:r>
              <a:rPr lang="en-US" dirty="0" smtClean="0"/>
              <a:t>Keeping costs low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86C9C-DC18-4195-8FD5-A50AA931D419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7" name="Picture 2" descr="C:\Users\Class2013\Pictures\Senior D Project\shadow_robot_hand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324600" y="2125717"/>
            <a:ext cx="2308225" cy="368546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950189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0" y="4674696"/>
            <a:ext cx="1983334" cy="21448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Recap: Phase 1 Conceptual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600200"/>
            <a:ext cx="8610600" cy="327397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Primary hand design:</a:t>
            </a:r>
          </a:p>
          <a:p>
            <a:pPr lvl="1"/>
            <a:r>
              <a:rPr lang="en-US" dirty="0" smtClean="0"/>
              <a:t>Run by 4 cables attached to motors in the forearm</a:t>
            </a:r>
          </a:p>
          <a:p>
            <a:pPr lvl="1"/>
            <a:r>
              <a:rPr lang="en-US" dirty="0" smtClean="0"/>
              <a:t>Kept straight via flat springs or dental rubber bands</a:t>
            </a:r>
          </a:p>
          <a:p>
            <a:pPr lvl="1"/>
            <a:r>
              <a:rPr lang="en-US" dirty="0" smtClean="0"/>
              <a:t>Grip will be sensed via encoders</a:t>
            </a:r>
          </a:p>
          <a:p>
            <a:pPr lvl="1"/>
            <a:r>
              <a:rPr lang="en-US" dirty="0" smtClean="0"/>
              <a:t>Granular jamming pads will be placed with 3 pads/finger on the most active parts of the hand, 2 pads/finger elsewhere</a:t>
            </a:r>
          </a:p>
          <a:p>
            <a:pPr lvl="1"/>
            <a:r>
              <a:rPr lang="en-US" dirty="0" smtClean="0"/>
              <a:t>Printed in polycarbonate plastic or possibly ABS</a:t>
            </a:r>
          </a:p>
          <a:p>
            <a:pPr lvl="1"/>
            <a:r>
              <a:rPr lang="en-US" dirty="0" smtClean="0"/>
              <a:t>Emulate the size and weight of an average human hand</a:t>
            </a:r>
          </a:p>
          <a:p>
            <a:pPr lvl="1"/>
            <a:r>
              <a:rPr lang="en-US" dirty="0" smtClean="0"/>
              <a:t>Printed joint pins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86C9C-DC18-4195-8FD5-A50AA931D419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7" name="Picture 6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4889938"/>
            <a:ext cx="3048000" cy="1714331"/>
          </a:xfrm>
          <a:prstGeom prst="rect">
            <a:avLst/>
          </a:prstGeom>
        </p:spPr>
      </p:pic>
      <p:pic>
        <p:nvPicPr>
          <p:cNvPr id="9" name="Picture 8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874172"/>
            <a:ext cx="1885950" cy="1694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64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Major Areas of Concern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Printed </a:t>
            </a:r>
            <a:r>
              <a:rPr lang="en-US" dirty="0"/>
              <a:t>j</a:t>
            </a:r>
            <a:r>
              <a:rPr lang="en-US" dirty="0" smtClean="0"/>
              <a:t>oint pins</a:t>
            </a:r>
          </a:p>
          <a:p>
            <a:pPr lvl="1"/>
            <a:r>
              <a:rPr lang="en-US" dirty="0"/>
              <a:t>Are they strong enough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/>
              <a:t>Are they within the abilities of an average 3D printer?</a:t>
            </a:r>
          </a:p>
          <a:p>
            <a:r>
              <a:rPr lang="en-US" dirty="0" smtClean="0"/>
              <a:t>Material</a:t>
            </a:r>
          </a:p>
          <a:p>
            <a:pPr lvl="1"/>
            <a:r>
              <a:rPr lang="en-US" dirty="0" smtClean="0"/>
              <a:t>Is ABS plastic strong enough for this application or is polycarbonate necessary?</a:t>
            </a:r>
          </a:p>
          <a:p>
            <a:r>
              <a:rPr lang="en-US" dirty="0" smtClean="0"/>
              <a:t>Granular jamming pads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Is granular jamming helpful enough to justify</a:t>
            </a:r>
            <a:r>
              <a:rPr lang="en-US" dirty="0" smtClean="0">
                <a:solidFill>
                  <a:srgbClr val="FF0000"/>
                </a:solidFill>
              </a:rPr>
              <a:t>?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Is there enough surface area for improved grip?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Can we achieve a vacuum in a reasonable timeframe?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86C9C-DC18-4195-8FD5-A50AA931D419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003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for Technical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5638801" cy="4876800"/>
          </a:xfrm>
        </p:spPr>
        <p:txBody>
          <a:bodyPr>
            <a:normAutofit/>
          </a:bodyPr>
          <a:lstStyle/>
          <a:p>
            <a:r>
              <a:rPr lang="en-US" dirty="0" smtClean="0"/>
              <a:t>A basic model was generated in </a:t>
            </a:r>
            <a:r>
              <a:rPr lang="en-US" dirty="0" err="1" smtClean="0"/>
              <a:t>OpenSCAD</a:t>
            </a:r>
            <a:endParaRPr lang="en-US" dirty="0" smtClean="0"/>
          </a:p>
          <a:p>
            <a:r>
              <a:rPr lang="en-US" dirty="0" smtClean="0"/>
              <a:t>This model included:</a:t>
            </a:r>
          </a:p>
          <a:p>
            <a:pPr lvl="1"/>
            <a:r>
              <a:rPr lang="en-US" dirty="0" smtClean="0"/>
              <a:t>Finger segment lengths</a:t>
            </a:r>
          </a:p>
          <a:p>
            <a:pPr lvl="1"/>
            <a:r>
              <a:rPr lang="en-US" dirty="0" smtClean="0"/>
              <a:t>Joint pin size</a:t>
            </a:r>
          </a:p>
          <a:p>
            <a:pPr lvl="1"/>
            <a:r>
              <a:rPr lang="en-US" dirty="0"/>
              <a:t>H</a:t>
            </a:r>
            <a:r>
              <a:rPr lang="en-US" dirty="0" smtClean="0"/>
              <a:t>inge placement</a:t>
            </a:r>
          </a:p>
          <a:p>
            <a:r>
              <a:rPr lang="en-US" dirty="0" smtClean="0"/>
              <a:t>Through examination, certain “common sense” design adjustments were made</a:t>
            </a:r>
          </a:p>
          <a:p>
            <a:pPr lvl="1"/>
            <a:r>
              <a:rPr lang="en-US" dirty="0" smtClean="0"/>
              <a:t>It was decided at this point to use rubber bands rather than flat springs</a:t>
            </a:r>
          </a:p>
          <a:p>
            <a:pPr lvl="1"/>
            <a:r>
              <a:rPr lang="en-US" dirty="0" smtClean="0"/>
              <a:t>This was because displacement at the joint interface was quite large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86C9C-DC18-4195-8FD5-A50AA931D419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4279" y="3810000"/>
            <a:ext cx="2884507" cy="1734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0839" y="2209800"/>
            <a:ext cx="3011388" cy="12329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92326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Technical Analysis—Joint Pin Stress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5715000" cy="4876800"/>
          </a:xfrm>
        </p:spPr>
        <p:txBody>
          <a:bodyPr/>
          <a:lstStyle/>
          <a:p>
            <a:r>
              <a:rPr lang="en-US" dirty="0" smtClean="0"/>
              <a:t>This model was then imported into </a:t>
            </a:r>
            <a:r>
              <a:rPr lang="en-US" dirty="0" err="1" smtClean="0"/>
              <a:t>Solidworks</a:t>
            </a:r>
            <a:endParaRPr lang="en-US" dirty="0"/>
          </a:p>
          <a:p>
            <a:r>
              <a:rPr lang="en-US" dirty="0" smtClean="0"/>
              <a:t>Force studies were run on individual finger segments</a:t>
            </a:r>
          </a:p>
          <a:p>
            <a:r>
              <a:rPr lang="en-US" dirty="0" smtClean="0"/>
              <a:t>Under standard working conditions, joint pin stresses never approached yield stress</a:t>
            </a:r>
          </a:p>
          <a:p>
            <a:pPr lvl="1"/>
            <a:r>
              <a:rPr lang="en-US" dirty="0" smtClean="0"/>
              <a:t>Yield stress of ABS: 44 </a:t>
            </a:r>
            <a:r>
              <a:rPr lang="en-US" dirty="0" err="1" smtClean="0"/>
              <a:t>MPa</a:t>
            </a:r>
            <a:endParaRPr lang="en-US" dirty="0" smtClean="0"/>
          </a:p>
          <a:p>
            <a:pPr lvl="1"/>
            <a:r>
              <a:rPr lang="en-US" dirty="0" smtClean="0"/>
              <a:t>Maximum stress under working conditions: 13.8 </a:t>
            </a:r>
            <a:r>
              <a:rPr lang="en-US" dirty="0" err="1" smtClean="0"/>
              <a:t>MPa</a:t>
            </a:r>
            <a:endParaRPr lang="en-US" dirty="0" smtClean="0"/>
          </a:p>
          <a:p>
            <a:pPr lvl="1"/>
            <a:r>
              <a:rPr lang="en-US" dirty="0" smtClean="0"/>
              <a:t>Factor of Safety: 3.2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86C9C-DC18-4195-8FD5-A50AA931D419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7" name="Picture 6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0" y="1507703"/>
            <a:ext cx="3077652" cy="2215515"/>
          </a:xfrm>
          <a:prstGeom prst="rect">
            <a:avLst/>
          </a:prstGeom>
        </p:spPr>
      </p:pic>
      <p:pic>
        <p:nvPicPr>
          <p:cNvPr id="8" name="Picture 7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0852" y="3810000"/>
            <a:ext cx="2971800" cy="209391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715000" y="5903912"/>
            <a:ext cx="3429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Analysis of “</a:t>
            </a:r>
            <a:r>
              <a:rPr lang="en-US" sz="1600" b="1" dirty="0" err="1" smtClean="0"/>
              <a:t>FingerTip</a:t>
            </a:r>
            <a:r>
              <a:rPr lang="en-US" sz="1600" b="1" dirty="0" smtClean="0"/>
              <a:t>” segment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562713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Terms </a:t>
            </a:r>
            <a:r>
              <a:rPr lang="en-US" dirty="0" smtClean="0"/>
              <a:t>of the Joint Pin Stress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5181600" cy="5113032"/>
          </a:xfrm>
        </p:spPr>
        <p:txBody>
          <a:bodyPr>
            <a:normAutofit/>
          </a:bodyPr>
          <a:lstStyle/>
          <a:p>
            <a:r>
              <a:rPr lang="en-US" dirty="0" smtClean="0"/>
              <a:t>Material: ABS plastic</a:t>
            </a:r>
          </a:p>
          <a:p>
            <a:r>
              <a:rPr lang="en-US" dirty="0" smtClean="0"/>
              <a:t>Force: 4.5 N</a:t>
            </a:r>
          </a:p>
          <a:p>
            <a:pPr lvl="1"/>
            <a:r>
              <a:rPr lang="en-US" dirty="0"/>
              <a:t>T</a:t>
            </a:r>
            <a:r>
              <a:rPr lang="en-US" dirty="0" smtClean="0"/>
              <a:t>he maximum force incurred by the selected servos</a:t>
            </a:r>
          </a:p>
          <a:p>
            <a:r>
              <a:rPr lang="en-US" dirty="0" smtClean="0"/>
              <a:t>Fixed position: the joint pins</a:t>
            </a:r>
          </a:p>
          <a:p>
            <a:pPr lvl="1"/>
            <a:r>
              <a:rPr lang="en-US" dirty="0"/>
              <a:t>P</a:t>
            </a:r>
            <a:r>
              <a:rPr lang="en-US" dirty="0" smtClean="0"/>
              <a:t>ulling the wire inward grinds the joint pins against the hinge</a:t>
            </a:r>
          </a:p>
          <a:p>
            <a:r>
              <a:rPr lang="en-US" dirty="0" smtClean="0"/>
              <a:t>Force application:</a:t>
            </a:r>
          </a:p>
          <a:p>
            <a:pPr lvl="1"/>
            <a:r>
              <a:rPr lang="en-US" dirty="0"/>
              <a:t>T</a:t>
            </a:r>
            <a:r>
              <a:rPr lang="en-US" dirty="0" smtClean="0"/>
              <a:t>he point of connection at the fingertip</a:t>
            </a:r>
          </a:p>
          <a:p>
            <a:pPr lvl="1"/>
            <a:r>
              <a:rPr lang="en-US" dirty="0" smtClean="0"/>
              <a:t>The joint holes and wire guides elsewhere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86C9C-DC18-4195-8FD5-A50AA931D419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1455683"/>
            <a:ext cx="2456793" cy="24089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3962400"/>
            <a:ext cx="2456793" cy="1922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5562600" y="5908687"/>
            <a:ext cx="2971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Diagram of force application (purple) and fixed position (green) of finger segments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4277941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Joint Pin Stress Analysis (continued)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86C9C-DC18-4195-8FD5-A50AA931D419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724400" y="4127212"/>
            <a:ext cx="354751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Top Left: </a:t>
            </a:r>
          </a:p>
          <a:p>
            <a:r>
              <a:rPr lang="en-US" sz="1600" b="1" dirty="0" smtClean="0"/>
              <a:t>Analysis </a:t>
            </a:r>
            <a:r>
              <a:rPr lang="en-US" sz="1600" b="1" dirty="0"/>
              <a:t>of “</a:t>
            </a:r>
            <a:r>
              <a:rPr lang="en-US" sz="1600" b="1" dirty="0" err="1"/>
              <a:t>FingerMid</a:t>
            </a:r>
            <a:r>
              <a:rPr lang="en-US" sz="1600" b="1" dirty="0"/>
              <a:t>” </a:t>
            </a:r>
            <a:r>
              <a:rPr lang="en-US" sz="1600" b="1" dirty="0" smtClean="0"/>
              <a:t>segment</a:t>
            </a:r>
          </a:p>
          <a:p>
            <a:endParaRPr lang="en-US" sz="1600" b="1" dirty="0"/>
          </a:p>
          <a:p>
            <a:r>
              <a:rPr lang="en-US" sz="1600" b="1" dirty="0" smtClean="0"/>
              <a:t>Top Right:</a:t>
            </a:r>
          </a:p>
          <a:p>
            <a:r>
              <a:rPr lang="en-US" sz="1600" b="1" dirty="0" smtClean="0"/>
              <a:t>Analysis of “</a:t>
            </a:r>
            <a:r>
              <a:rPr lang="en-US" sz="1600" b="1" dirty="0" err="1" smtClean="0"/>
              <a:t>FingerBase</a:t>
            </a:r>
            <a:r>
              <a:rPr lang="en-US" sz="1600" b="1" dirty="0"/>
              <a:t>” </a:t>
            </a:r>
            <a:r>
              <a:rPr lang="en-US" sz="1600" b="1" dirty="0" smtClean="0"/>
              <a:t>segment</a:t>
            </a:r>
          </a:p>
          <a:p>
            <a:endParaRPr lang="en-US" sz="1600" b="1" dirty="0"/>
          </a:p>
          <a:p>
            <a:r>
              <a:rPr lang="en-US" sz="1600" b="1" dirty="0" smtClean="0"/>
              <a:t>Bottom Left:</a:t>
            </a:r>
          </a:p>
          <a:p>
            <a:r>
              <a:rPr lang="en-US" sz="1600" b="1" dirty="0" smtClean="0"/>
              <a:t>Detail of stress concentration at the joint pin interface</a:t>
            </a:r>
            <a:endParaRPr lang="en-US" sz="1600" b="1" dirty="0"/>
          </a:p>
        </p:txBody>
      </p:sp>
      <p:pic>
        <p:nvPicPr>
          <p:cNvPr id="10" name="Picture 9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634468"/>
            <a:ext cx="3623749" cy="2117725"/>
          </a:xfrm>
          <a:prstGeom prst="rect">
            <a:avLst/>
          </a:prstGeom>
        </p:spPr>
      </p:pic>
      <p:pic>
        <p:nvPicPr>
          <p:cNvPr id="12" name="Picture 11"/>
          <p:cNvPicPr/>
          <p:nvPr/>
        </p:nvPicPr>
        <p:blipFill>
          <a:blip r:embed="rId3"/>
          <a:stretch>
            <a:fillRect/>
          </a:stretch>
        </p:blipFill>
        <p:spPr>
          <a:xfrm>
            <a:off x="4724400" y="1669046"/>
            <a:ext cx="3200400" cy="2048568"/>
          </a:xfrm>
          <a:prstGeom prst="rect">
            <a:avLst/>
          </a:prstGeom>
        </p:spPr>
      </p:pic>
      <p:pic>
        <p:nvPicPr>
          <p:cNvPr id="11" name="Picture 10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988" y="4124583"/>
            <a:ext cx="3124200" cy="2220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00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Waveform">
      <a:dk1>
        <a:sysClr val="windowText" lastClr="000000"/>
      </a:dk1>
      <a:lt1>
        <a:sysClr val="window" lastClr="FFFFFF"/>
      </a:lt1>
      <a:dk2>
        <a:srgbClr val="073E87"/>
      </a:dk2>
      <a:lt2>
        <a:srgbClr val="C6E7FC"/>
      </a:lt2>
      <a:accent1>
        <a:srgbClr val="31B6FD"/>
      </a:accent1>
      <a:accent2>
        <a:srgbClr val="4584D3"/>
      </a:accent2>
      <a:accent3>
        <a:srgbClr val="5BD078"/>
      </a:accent3>
      <a:accent4>
        <a:srgbClr val="A5D028"/>
      </a:accent4>
      <a:accent5>
        <a:srgbClr val="F5C040"/>
      </a:accent5>
      <a:accent6>
        <a:srgbClr val="05E0DB"/>
      </a:accent6>
      <a:hlink>
        <a:srgbClr val="0080FF"/>
      </a:hlink>
      <a:folHlink>
        <a:srgbClr val="5EAEF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</Template>
  <TotalTime>2535</TotalTime>
  <Words>1888</Words>
  <Application>Microsoft Office PowerPoint</Application>
  <PresentationFormat>On-screen Show (4:3)</PresentationFormat>
  <Paragraphs>247</Paragraphs>
  <Slides>25</Slides>
  <Notes>16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6" baseType="lpstr">
      <vt:lpstr>Clarity</vt:lpstr>
      <vt:lpstr>3d-Printed Granular Jamming Hand</vt:lpstr>
      <vt:lpstr>Project Background</vt:lpstr>
      <vt:lpstr>Project Objective</vt:lpstr>
      <vt:lpstr>Recap: Phase 1 Conceptual Design</vt:lpstr>
      <vt:lpstr>Major Areas of Concern</vt:lpstr>
      <vt:lpstr>Model for Technical Analysis</vt:lpstr>
      <vt:lpstr>Technical Analysis—Joint Pin Stress</vt:lpstr>
      <vt:lpstr>Terms of the Joint Pin Stress Analysis</vt:lpstr>
      <vt:lpstr>Joint Pin Stress Analysis (continued)</vt:lpstr>
      <vt:lpstr>Joint Pin Analysis (Continued)</vt:lpstr>
      <vt:lpstr>Additional Solidworks Analysis</vt:lpstr>
      <vt:lpstr>Solidworks Drop Tests</vt:lpstr>
      <vt:lpstr>Terms of Load to Failure</vt:lpstr>
      <vt:lpstr>Solidworks Load to Failure</vt:lpstr>
      <vt:lpstr>Next Point of Analysis—Manufacturability</vt:lpstr>
      <vt:lpstr>Manufacturability</vt:lpstr>
      <vt:lpstr>Manufacturability</vt:lpstr>
      <vt:lpstr>Manufacturability—The Bad</vt:lpstr>
      <vt:lpstr>Manufacturability—The Good</vt:lpstr>
      <vt:lpstr>Manufacturability—What does it mean?</vt:lpstr>
      <vt:lpstr>Manufacturability—Solution</vt:lpstr>
      <vt:lpstr>Technical Analysis: Granular Jamming Tests</vt:lpstr>
      <vt:lpstr>Addressing Major Areas of Concern</vt:lpstr>
      <vt:lpstr>Review: Phase 2 Conceptual Design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Class2014</dc:creator>
  <cp:lastModifiedBy>Class2014</cp:lastModifiedBy>
  <cp:revision>86</cp:revision>
  <dcterms:created xsi:type="dcterms:W3CDTF">2013-09-23T02:18:42Z</dcterms:created>
  <dcterms:modified xsi:type="dcterms:W3CDTF">2013-11-06T11:56:03Z</dcterms:modified>
</cp:coreProperties>
</file>